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9144000"/>
  <p:notesSz cx="7772400" cy="10058400"/>
  <p:embeddedFontLst>
    <p:embeddedFont>
      <p:font typeface="Raleway"/>
      <p:regular r:id="rId23"/>
      <p:bold r:id="rId24"/>
      <p:italic r:id="rId25"/>
      <p:boldItalic r:id="rId26"/>
    </p:embeddedFont>
    <p:embeddedFont>
      <p:font typeface="Caveat"/>
      <p:regular r:id="rId27"/>
      <p:bold r:id="rId28"/>
    </p:embeddedFont>
    <p:embeddedFont>
      <p:font typeface="Roboto"/>
      <p:regular r:id="rId29"/>
      <p:bold r:id="rId30"/>
      <p:italic r:id="rId31"/>
      <p:boldItalic r:id="rId32"/>
    </p:embeddedFont>
    <p:embeddedFont>
      <p:font typeface="Montserrat"/>
      <p:regular r:id="rId33"/>
      <p:bold r:id="rId34"/>
      <p:italic r:id="rId35"/>
      <p:boldItalic r:id="rId36"/>
    </p:embeddedFont>
    <p:embeddedFont>
      <p:font typeface="Raleway Thin"/>
      <p:regular r:id="rId37"/>
      <p:bold r:id="rId38"/>
      <p:italic r:id="rId39"/>
      <p:boldItalic r:id="rId40"/>
    </p:embeddedFont>
    <p:embeddedFont>
      <p:font typeface="Raleway Medium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alewayThin-boldItalic.fntdata"/><Relationship Id="rId20" Type="http://schemas.openxmlformats.org/officeDocument/2006/relationships/slide" Target="slides/slide16.xml"/><Relationship Id="rId42" Type="http://schemas.openxmlformats.org/officeDocument/2006/relationships/font" Target="fonts/RalewayMedium-bold.fntdata"/><Relationship Id="rId41" Type="http://schemas.openxmlformats.org/officeDocument/2006/relationships/font" Target="fonts/RalewayMedium-regular.fntdata"/><Relationship Id="rId22" Type="http://schemas.openxmlformats.org/officeDocument/2006/relationships/slide" Target="slides/slide18.xml"/><Relationship Id="rId44" Type="http://schemas.openxmlformats.org/officeDocument/2006/relationships/font" Target="fonts/RalewayMedium-boldItalic.fntdata"/><Relationship Id="rId21" Type="http://schemas.openxmlformats.org/officeDocument/2006/relationships/slide" Target="slides/slide17.xml"/><Relationship Id="rId43" Type="http://schemas.openxmlformats.org/officeDocument/2006/relationships/font" Target="fonts/RalewayMedium-italic.fntdata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Caveat-bold.fntdata"/><Relationship Id="rId27" Type="http://schemas.openxmlformats.org/officeDocument/2006/relationships/font" Target="fonts/Caveat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Roboto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Roboto-italic.fntdata"/><Relationship Id="rId30" Type="http://schemas.openxmlformats.org/officeDocument/2006/relationships/font" Target="fonts/Roboto-bold.fntdata"/><Relationship Id="rId11" Type="http://schemas.openxmlformats.org/officeDocument/2006/relationships/slide" Target="slides/slide7.xml"/><Relationship Id="rId33" Type="http://schemas.openxmlformats.org/officeDocument/2006/relationships/font" Target="fonts/Montserrat-regular.fntdata"/><Relationship Id="rId10" Type="http://schemas.openxmlformats.org/officeDocument/2006/relationships/slide" Target="slides/slide6.xml"/><Relationship Id="rId32" Type="http://schemas.openxmlformats.org/officeDocument/2006/relationships/font" Target="fonts/Roboto-boldItalic.fntdata"/><Relationship Id="rId13" Type="http://schemas.openxmlformats.org/officeDocument/2006/relationships/slide" Target="slides/slide9.xml"/><Relationship Id="rId35" Type="http://schemas.openxmlformats.org/officeDocument/2006/relationships/font" Target="fonts/Montserrat-italic.fntdata"/><Relationship Id="rId12" Type="http://schemas.openxmlformats.org/officeDocument/2006/relationships/slide" Target="slides/slide8.xml"/><Relationship Id="rId34" Type="http://schemas.openxmlformats.org/officeDocument/2006/relationships/font" Target="fonts/Montserrat-bold.fntdata"/><Relationship Id="rId15" Type="http://schemas.openxmlformats.org/officeDocument/2006/relationships/slide" Target="slides/slide11.xml"/><Relationship Id="rId37" Type="http://schemas.openxmlformats.org/officeDocument/2006/relationships/font" Target="fonts/RalewayThin-regular.fntdata"/><Relationship Id="rId14" Type="http://schemas.openxmlformats.org/officeDocument/2006/relationships/slide" Target="slides/slide10.xml"/><Relationship Id="rId36" Type="http://schemas.openxmlformats.org/officeDocument/2006/relationships/font" Target="fonts/Montserrat-boldItalic.fntdata"/><Relationship Id="rId17" Type="http://schemas.openxmlformats.org/officeDocument/2006/relationships/slide" Target="slides/slide13.xml"/><Relationship Id="rId39" Type="http://schemas.openxmlformats.org/officeDocument/2006/relationships/font" Target="fonts/RalewayThin-italic.fntdata"/><Relationship Id="rId16" Type="http://schemas.openxmlformats.org/officeDocument/2006/relationships/slide" Target="slides/slide12.xml"/><Relationship Id="rId38" Type="http://schemas.openxmlformats.org/officeDocument/2006/relationships/font" Target="fonts/RalewayThin-bold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gif>
</file>

<file path=ppt/media/image10.png>
</file>

<file path=ppt/media/image11.jpg>
</file>

<file path=ppt/media/image12.png>
</file>

<file path=ppt/media/image13.jp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56b9dce0d7_0_21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56b9dce0d7_0_21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7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7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5fd8a8b92_0_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5fd8a8b92_0_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56abb13a51_0_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56abb13a51_0_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5fd8a8b92_0_1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5fd8a8b92_0_1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55fd8a8b92_0_2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55fd8a8b92_0_2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55fd8a8b92_0_32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55fd8a8b92_0_32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55fd8a8b92_0_44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55fd8a8b92_0_44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g56e2e458b2_0_0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2" name="Google Shape;402;g56e2e458b2_0_0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We are implementing a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modulator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that takes in audio, using a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 microphone amp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, and modulates the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frequency and volume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of that data depending on what the user chooses on the numeric keypad. An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LCD screen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will display various images to represent different settings selected via the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numeric keypad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Voice modulation data will be outputted to a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speaker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It will maintain a clear output, while </a:t>
            </a:r>
            <a:r>
              <a:rPr lang="en-US" sz="1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minimizing feedback</a:t>
            </a:r>
            <a:r>
              <a:rPr lang="en-US" sz="12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 We are using modulated data to fine-tune the pitch. </a:t>
            </a:r>
            <a:endParaRPr sz="1200"/>
          </a:p>
        </p:txBody>
      </p:sp>
      <p:sp>
        <p:nvSpPr>
          <p:cNvPr id="129" name="Google Shape;129;p3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4:notes"/>
          <p:cNvSpPr txBox="1"/>
          <p:nvPr>
            <p:ph idx="1" type="body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4:notes"/>
          <p:cNvSpPr/>
          <p:nvPr>
            <p:ph idx="2" type="sldImg"/>
          </p:nvPr>
        </p:nvSpPr>
        <p:spPr>
          <a:xfrm>
            <a:off x="1295650" y="754375"/>
            <a:ext cx="518185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5287bf4fa3_0_3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5287bf4fa3_0_3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287bf4fa3_0_17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5287bf4fa3_0_17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5287bf4fa3_0_2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5287bf4fa3_0_2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287bf4fa3_0_36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g5287bf4fa3_0_36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6b9dce0d7_0_9:notes"/>
          <p:cNvSpPr/>
          <p:nvPr>
            <p:ph idx="2" type="sldImg"/>
          </p:nvPr>
        </p:nvSpPr>
        <p:spPr>
          <a:xfrm>
            <a:off x="1295650" y="754375"/>
            <a:ext cx="5181900" cy="37719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6b9dce0d7_0_9:notes"/>
          <p:cNvSpPr txBox="1"/>
          <p:nvPr>
            <p:ph idx="1" type="body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96400" y="57875"/>
            <a:ext cx="4351200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623600" y="2285275"/>
            <a:ext cx="5811900" cy="19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623025" y="370675"/>
            <a:ext cx="5811900" cy="58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lidemodel2">
  <p:cSld name="slidemodel2">
    <p:bg>
      <p:bgPr>
        <a:gradFill>
          <a:gsLst>
            <a:gs pos="0">
              <a:srgbClr val="1181AE"/>
            </a:gs>
            <a:gs pos="55000">
              <a:srgbClr val="1181AE"/>
            </a:gs>
            <a:gs pos="100000">
              <a:srgbClr val="095474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2414004" y="2870635"/>
            <a:ext cx="4449300" cy="71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99"/>
              <a:buFont typeface="Calibri"/>
              <a:buNone/>
              <a:defRPr b="0" sz="3599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">
  <p:cSld name="TITLE_AND_BODY_1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type="title"/>
          </p:nvPr>
        </p:nvSpPr>
        <p:spPr>
          <a:xfrm>
            <a:off x="822960" y="286560"/>
            <a:ext cx="75435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4399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14"/>
          <p:cNvSpPr txBox="1"/>
          <p:nvPr>
            <p:ph idx="1" type="subTitle"/>
          </p:nvPr>
        </p:nvSpPr>
        <p:spPr>
          <a:xfrm>
            <a:off x="822960" y="1185480"/>
            <a:ext cx="7543500" cy="46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1000"/>
              </a:spcBef>
              <a:spcAft>
                <a:spcPts val="0"/>
              </a:spcAft>
              <a:buSzPts val="2799"/>
              <a:buNone/>
              <a:defRPr/>
            </a:lvl1pPr>
            <a:lvl2pPr lvl="1" rtl="0" algn="l">
              <a:spcBef>
                <a:spcPts val="500"/>
              </a:spcBef>
              <a:spcAft>
                <a:spcPts val="0"/>
              </a:spcAft>
              <a:buSzPts val="2399"/>
              <a:buNone/>
              <a:defRPr/>
            </a:lvl2pPr>
            <a:lvl3pPr lvl="2" rtl="0" algn="l">
              <a:spcBef>
                <a:spcPts val="500"/>
              </a:spcBef>
              <a:spcAft>
                <a:spcPts val="0"/>
              </a:spcAft>
              <a:buSzPts val="1999"/>
              <a:buNone/>
              <a:defRPr/>
            </a:lvl3pPr>
            <a:lvl4pPr lvl="3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4pPr>
            <a:lvl5pPr lvl="4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5pPr>
            <a:lvl6pPr lvl="5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6pPr>
            <a:lvl7pPr lvl="6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7pPr>
            <a:lvl8pPr lvl="7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8pPr>
            <a:lvl9pPr lvl="8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 1 1">
  <p:cSld name="TITLE_AND_BODY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/>
          <p:nvPr>
            <p:ph type="title"/>
          </p:nvPr>
        </p:nvSpPr>
        <p:spPr>
          <a:xfrm>
            <a:off x="822960" y="286560"/>
            <a:ext cx="7543500" cy="67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4399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15"/>
          <p:cNvSpPr txBox="1"/>
          <p:nvPr>
            <p:ph idx="1" type="subTitle"/>
          </p:nvPr>
        </p:nvSpPr>
        <p:spPr>
          <a:xfrm>
            <a:off x="822960" y="1185480"/>
            <a:ext cx="7543500" cy="46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/>
          <a:lstStyle>
            <a:lvl1pPr lvl="0" rtl="0" algn="l">
              <a:spcBef>
                <a:spcPts val="1000"/>
              </a:spcBef>
              <a:spcAft>
                <a:spcPts val="0"/>
              </a:spcAft>
              <a:buSzPts val="2799"/>
              <a:buNone/>
              <a:defRPr/>
            </a:lvl1pPr>
            <a:lvl2pPr lvl="1" rtl="0" algn="l">
              <a:spcBef>
                <a:spcPts val="500"/>
              </a:spcBef>
              <a:spcAft>
                <a:spcPts val="0"/>
              </a:spcAft>
              <a:buSzPts val="2399"/>
              <a:buNone/>
              <a:defRPr/>
            </a:lvl2pPr>
            <a:lvl3pPr lvl="2" rtl="0" algn="l">
              <a:spcBef>
                <a:spcPts val="500"/>
              </a:spcBef>
              <a:spcAft>
                <a:spcPts val="0"/>
              </a:spcAft>
              <a:buSzPts val="1999"/>
              <a:buNone/>
              <a:defRPr/>
            </a:lvl3pPr>
            <a:lvl4pPr lvl="3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4pPr>
            <a:lvl5pPr lvl="4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5pPr>
            <a:lvl6pPr lvl="5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6pPr>
            <a:lvl7pPr lvl="6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7pPr>
            <a:lvl8pPr lvl="7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8pPr>
            <a:lvl9pPr lvl="8" rtl="0" algn="l">
              <a:spcBef>
                <a:spcPts val="500"/>
              </a:spcBef>
              <a:spcAft>
                <a:spcPts val="0"/>
              </a:spcAft>
              <a:buSzPts val="1799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1143000" y="1122363"/>
            <a:ext cx="6858000" cy="23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98"/>
              <a:buFont typeface="Calibri"/>
              <a:buNone/>
              <a:defRPr sz="5998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143000" y="3602038"/>
            <a:ext cx="6858000" cy="1655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rt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sz="2399"/>
            </a:lvl1pPr>
            <a:lvl2pPr lvl="1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sz="1999"/>
            </a:lvl2pPr>
            <a:lvl3pPr lvl="2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sz="1799"/>
            </a:lvl3pPr>
            <a:lvl4pPr lvl="3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623887" y="1709739"/>
            <a:ext cx="7886700" cy="2852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998"/>
              <a:buFont typeface="Calibri"/>
              <a:buNone/>
              <a:defRPr sz="5998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623887" y="4589464"/>
            <a:ext cx="7886700" cy="15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399"/>
              <a:buNone/>
              <a:defRPr sz="2399">
                <a:solidFill>
                  <a:srgbClr val="888888"/>
                </a:solidFill>
              </a:defRPr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999"/>
              <a:buNone/>
              <a:defRPr sz="1999">
                <a:solidFill>
                  <a:srgbClr val="888888"/>
                </a:solidFill>
              </a:defRPr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799"/>
              <a:buNone/>
              <a:defRPr sz="1799">
                <a:solidFill>
                  <a:srgbClr val="888888"/>
                </a:solidFill>
              </a:defRPr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6286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29150" y="1825625"/>
            <a:ext cx="38862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629841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629842" y="1681163"/>
            <a:ext cx="38682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b="1" sz="2399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b="1" sz="1999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b="1" sz="1799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629842" y="2505075"/>
            <a:ext cx="38682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29150" y="1681163"/>
            <a:ext cx="3887400" cy="823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399"/>
              <a:buNone/>
              <a:defRPr b="1" sz="2399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None/>
              <a:defRPr b="1" sz="1999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None/>
              <a:defRPr b="1" sz="1799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29150" y="2505075"/>
            <a:ext cx="3887400" cy="36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629842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Calibri"/>
              <a:buNone/>
              <a:defRPr sz="3199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736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199"/>
              <a:buChar char="•"/>
              <a:defRPr sz="3199"/>
            </a:lvl1pPr>
            <a:lvl2pPr indent="-406336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99"/>
              <a:buChar char="•"/>
              <a:defRPr sz="2799"/>
            </a:lvl2pPr>
            <a:lvl3pPr indent="-380936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Char char="•"/>
              <a:defRPr sz="2399"/>
            </a:lvl3pPr>
            <a:lvl4pPr indent="-355536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4pPr>
            <a:lvl5pPr indent="-355536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5pPr>
            <a:lvl6pPr indent="-355536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6pPr>
            <a:lvl7pPr indent="-355536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7pPr>
            <a:lvl8pPr indent="-355536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8pPr>
            <a:lvl9pPr indent="-355536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Char char="•"/>
              <a:defRPr sz="1999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629842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629842" y="457200"/>
            <a:ext cx="2949300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Calibri"/>
              <a:buNone/>
              <a:defRPr sz="3199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3887391" y="987426"/>
            <a:ext cx="4629300" cy="48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199"/>
              <a:buFont typeface="Arial"/>
              <a:buNone/>
              <a:defRPr b="0" i="0" sz="31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799"/>
              <a:buFont typeface="Arial"/>
              <a:buNone/>
              <a:defRPr b="0" i="0" sz="2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None/>
              <a:defRPr b="0" i="0" sz="2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None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629842" y="2057400"/>
            <a:ext cx="2949300" cy="381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rtl="0" algn="r">
              <a:spcBef>
                <a:spcPts val="0"/>
              </a:spcBef>
              <a:buNone/>
              <a:defRPr/>
            </a:lvl1pPr>
            <a:lvl2pPr indent="0" lvl="1" marL="0" rtl="0" algn="r">
              <a:spcBef>
                <a:spcPts val="0"/>
              </a:spcBef>
              <a:buNone/>
              <a:defRPr/>
            </a:lvl2pPr>
            <a:lvl3pPr indent="0" lvl="2" marL="0" rtl="0" algn="r">
              <a:spcBef>
                <a:spcPts val="0"/>
              </a:spcBef>
              <a:buNone/>
              <a:defRPr/>
            </a:lvl3pPr>
            <a:lvl4pPr indent="0" lvl="3" marL="0" rtl="0" algn="r">
              <a:spcBef>
                <a:spcPts val="0"/>
              </a:spcBef>
              <a:buNone/>
              <a:defRPr/>
            </a:lvl4pPr>
            <a:lvl5pPr indent="0" lvl="4" marL="0" rtl="0" algn="r">
              <a:spcBef>
                <a:spcPts val="0"/>
              </a:spcBef>
              <a:buNone/>
              <a:defRPr/>
            </a:lvl5pPr>
            <a:lvl6pPr indent="0" lvl="5" marL="0" rtl="0" algn="r">
              <a:spcBef>
                <a:spcPts val="0"/>
              </a:spcBef>
              <a:buNone/>
              <a:defRPr/>
            </a:lvl6pPr>
            <a:lvl7pPr indent="0" lvl="6" marL="0" rtl="0" algn="r">
              <a:spcBef>
                <a:spcPts val="0"/>
              </a:spcBef>
              <a:buNone/>
              <a:defRPr/>
            </a:lvl7pPr>
            <a:lvl8pPr indent="0" lvl="7" marL="0" rtl="0" algn="r">
              <a:spcBef>
                <a:spcPts val="0"/>
              </a:spcBef>
              <a:buNone/>
              <a:defRPr/>
            </a:lvl8pPr>
            <a:lvl9pPr indent="0" lvl="8" marL="0" rt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28650" y="365126"/>
            <a:ext cx="78867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399"/>
              <a:buFont typeface="Calibri"/>
              <a:buNone/>
              <a:defRPr b="0" i="0" sz="4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628650" y="1825625"/>
            <a:ext cx="78867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06336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799"/>
              <a:buFont typeface="Arial"/>
              <a:buChar char="•"/>
              <a:defRPr b="0" i="0" sz="2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0936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399"/>
              <a:buFont typeface="Arial"/>
              <a:buChar char="•"/>
              <a:defRPr b="0" i="0" sz="23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536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999"/>
              <a:buFont typeface="Arial"/>
              <a:buChar char="•"/>
              <a:defRPr b="0" i="0" sz="19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836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836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836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836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836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836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799"/>
              <a:buFont typeface="Arial"/>
              <a:buChar char="•"/>
              <a:defRPr b="0" i="0" sz="1799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6286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028950" y="6356351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457950" y="6356351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gif"/><Relationship Id="rId4" Type="http://schemas.openxmlformats.org/officeDocument/2006/relationships/image" Target="../media/image11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2.png"/><Relationship Id="rId4" Type="http://schemas.openxmlformats.org/officeDocument/2006/relationships/image" Target="../media/image5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Relationship Id="rId4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6"/>
          <p:cNvSpPr txBox="1"/>
          <p:nvPr/>
        </p:nvSpPr>
        <p:spPr>
          <a:xfrm>
            <a:off x="411450" y="761755"/>
            <a:ext cx="8321100" cy="356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VOICE </a:t>
            </a:r>
            <a:endParaRPr b="1" sz="60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MODULATOR</a:t>
            </a:r>
            <a:endParaRPr b="1" i="0" sz="6000" u="none" cap="none" strike="noStrik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800258" y="4902020"/>
            <a:ext cx="7543500" cy="16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ECE 372A – MICROCONTROLLER ORGANIZATION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ELECTRICAL AND COMPUTER ENGINEERING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UNIVERSITY OF ARIZONA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i="0" lang="en-US" sz="1800" u="none" cap="none" strike="noStrike">
                <a:solidFill>
                  <a:srgbClr val="F3F3F3"/>
                </a:solidFill>
                <a:latin typeface="Montserrat"/>
                <a:ea typeface="Montserrat"/>
                <a:cs typeface="Montserrat"/>
                <a:sym typeface="Montserrat"/>
              </a:rPr>
              <a:t>SPRING 2019</a:t>
            </a:r>
            <a:endParaRPr i="0" sz="1800" u="none" cap="none" strike="noStrike">
              <a:solidFill>
                <a:srgbClr val="F3F3F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5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SOFTWARE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FUNCTIONS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2" name="Google Shape;192;p25"/>
          <p:cNvSpPr txBox="1"/>
          <p:nvPr/>
        </p:nvSpPr>
        <p:spPr>
          <a:xfrm>
            <a:off x="773175" y="3031325"/>
            <a:ext cx="42306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waveModulator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Depending on what the user chooses on the numeric keypad, the frequency and volume of the input will be modulated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3" name="Google Shape;193;p25"/>
          <p:cNvSpPr txBox="1"/>
          <p:nvPr/>
        </p:nvSpPr>
        <p:spPr>
          <a:xfrm>
            <a:off x="5397550" y="2963575"/>
            <a:ext cx="3000000" cy="188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i2c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Serial protocol for two-wire interface, each pulled up to high voltage with a pull-up</a:t>
            </a:r>
            <a:endParaRPr/>
          </a:p>
        </p:txBody>
      </p:sp>
      <p:sp>
        <p:nvSpPr>
          <p:cNvPr id="194" name="Google Shape;194;p25"/>
          <p:cNvSpPr txBox="1"/>
          <p:nvPr/>
        </p:nvSpPr>
        <p:spPr>
          <a:xfrm>
            <a:off x="188950" y="6391475"/>
            <a:ext cx="5841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N, 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6"/>
          <p:cNvSpPr txBox="1"/>
          <p:nvPr/>
        </p:nvSpPr>
        <p:spPr>
          <a:xfrm>
            <a:off x="773175" y="1442525"/>
            <a:ext cx="7795200" cy="16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Using I2C to output waveform data graph to the Monochrome 1.3” OLED Screen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5560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2000"/>
              <a:buFont typeface="Raleway"/>
              <a:buChar char="○"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I2C 7-bit address between 0x3C-0x3D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0" name="Google Shape;20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98993"/>
            <a:ext cx="9144001" cy="283886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26"/>
          <p:cNvSpPr txBox="1"/>
          <p:nvPr/>
        </p:nvSpPr>
        <p:spPr>
          <a:xfrm>
            <a:off x="773175" y="643325"/>
            <a:ext cx="7402200" cy="799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COMMUNICATION PROTOCOL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Google Shape;206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39200" y="1380875"/>
            <a:ext cx="6632875" cy="503334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7"/>
          <p:cNvSpPr txBox="1"/>
          <p:nvPr/>
        </p:nvSpPr>
        <p:spPr>
          <a:xfrm>
            <a:off x="773175" y="643325"/>
            <a:ext cx="51252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CIRCUIT DIAGRAM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8" name="Google Shape;208;p27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8"/>
          <p:cNvSpPr txBox="1"/>
          <p:nvPr/>
        </p:nvSpPr>
        <p:spPr>
          <a:xfrm>
            <a:off x="773175" y="643325"/>
            <a:ext cx="6209400" cy="86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MECHANICAL DIAGRAM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14" name="Google Shape;214;p28"/>
          <p:cNvPicPr preferRelativeResize="0"/>
          <p:nvPr/>
        </p:nvPicPr>
        <p:blipFill rotWithShape="1">
          <a:blip r:embed="rId3">
            <a:alphaModFix/>
          </a:blip>
          <a:srcRect b="4445" l="6772" r="5845" t="5739"/>
          <a:stretch/>
        </p:blipFill>
        <p:spPr>
          <a:xfrm>
            <a:off x="1913725" y="2283751"/>
            <a:ext cx="2619276" cy="360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8"/>
          <p:cNvPicPr preferRelativeResize="0"/>
          <p:nvPr/>
        </p:nvPicPr>
        <p:blipFill rotWithShape="1">
          <a:blip r:embed="rId4">
            <a:alphaModFix/>
          </a:blip>
          <a:srcRect b="6465" l="9708" r="10711" t="4724"/>
          <a:stretch/>
        </p:blipFill>
        <p:spPr>
          <a:xfrm>
            <a:off x="4692200" y="2283750"/>
            <a:ext cx="2681675" cy="36099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16" name="Google Shape;216;p28"/>
          <p:cNvCxnSpPr/>
          <p:nvPr/>
        </p:nvCxnSpPr>
        <p:spPr>
          <a:xfrm flipH="1" rot="10800000">
            <a:off x="6169500" y="1634550"/>
            <a:ext cx="1301100" cy="14502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7" name="Google Shape;217;p28"/>
          <p:cNvSpPr/>
          <p:nvPr/>
        </p:nvSpPr>
        <p:spPr>
          <a:xfrm>
            <a:off x="7470600" y="12976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OLED Screen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18" name="Google Shape;218;p28"/>
          <p:cNvCxnSpPr/>
          <p:nvPr/>
        </p:nvCxnSpPr>
        <p:spPr>
          <a:xfrm flipH="1" rot="10800000">
            <a:off x="6498075" y="2703025"/>
            <a:ext cx="1040400" cy="1184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9" name="Google Shape;219;p28"/>
          <p:cNvSpPr/>
          <p:nvPr/>
        </p:nvSpPr>
        <p:spPr>
          <a:xfrm>
            <a:off x="7533075" y="2366125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Potentiometer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0" name="Google Shape;220;p28"/>
          <p:cNvCxnSpPr/>
          <p:nvPr/>
        </p:nvCxnSpPr>
        <p:spPr>
          <a:xfrm flipH="1" rot="10800000">
            <a:off x="6498075" y="3370450"/>
            <a:ext cx="1040400" cy="11847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1" name="Google Shape;221;p28"/>
          <p:cNvSpPr/>
          <p:nvPr/>
        </p:nvSpPr>
        <p:spPr>
          <a:xfrm>
            <a:off x="7533075" y="30335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Audio Output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2" name="Google Shape;222;p28"/>
          <p:cNvCxnSpPr/>
          <p:nvPr/>
        </p:nvCxnSpPr>
        <p:spPr>
          <a:xfrm>
            <a:off x="5898425" y="5291675"/>
            <a:ext cx="1640100" cy="9759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3" name="Google Shape;223;p28"/>
          <p:cNvSpPr/>
          <p:nvPr/>
        </p:nvSpPr>
        <p:spPr>
          <a:xfrm>
            <a:off x="7533075" y="5930675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Audio Input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4" name="Google Shape;224;p28"/>
          <p:cNvCxnSpPr>
            <a:stCxn id="225" idx="3"/>
          </p:cNvCxnSpPr>
          <p:nvPr/>
        </p:nvCxnSpPr>
        <p:spPr>
          <a:xfrm>
            <a:off x="1627000" y="4596900"/>
            <a:ext cx="588300" cy="9174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5" name="Google Shape;225;p28"/>
          <p:cNvSpPr/>
          <p:nvPr/>
        </p:nvSpPr>
        <p:spPr>
          <a:xfrm>
            <a:off x="149800" y="4428450"/>
            <a:ext cx="14772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Number Pad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226" name="Google Shape;226;p28"/>
          <p:cNvCxnSpPr>
            <a:stCxn id="227" idx="3"/>
          </p:cNvCxnSpPr>
          <p:nvPr/>
        </p:nvCxnSpPr>
        <p:spPr>
          <a:xfrm>
            <a:off x="1689400" y="2452200"/>
            <a:ext cx="525900" cy="1061100"/>
          </a:xfrm>
          <a:prstGeom prst="straightConnector1">
            <a:avLst/>
          </a:prstGeom>
          <a:noFill/>
          <a:ln cap="flat" cmpd="sng" w="28575">
            <a:solidFill>
              <a:srgbClr val="674EA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7" name="Google Shape;227;p28"/>
          <p:cNvSpPr/>
          <p:nvPr/>
        </p:nvSpPr>
        <p:spPr>
          <a:xfrm>
            <a:off x="87400" y="2283750"/>
            <a:ext cx="1602000" cy="336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Raleway"/>
                <a:ea typeface="Raleway"/>
                <a:cs typeface="Raleway"/>
                <a:sym typeface="Raleway"/>
              </a:rPr>
              <a:t>External Battery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8" name="Google Shape;228;p28"/>
          <p:cNvSpPr txBox="1"/>
          <p:nvPr/>
        </p:nvSpPr>
        <p:spPr>
          <a:xfrm>
            <a:off x="87400" y="651375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9"/>
          <p:cNvSpPr txBox="1"/>
          <p:nvPr/>
        </p:nvSpPr>
        <p:spPr>
          <a:xfrm>
            <a:off x="759625" y="643325"/>
            <a:ext cx="52065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BILL OF MATERIALS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4" name="Google Shape;234;p29"/>
          <p:cNvSpPr/>
          <p:nvPr/>
        </p:nvSpPr>
        <p:spPr>
          <a:xfrm>
            <a:off x="5767709" y="1469175"/>
            <a:ext cx="1738200" cy="300300"/>
          </a:xfrm>
          <a:prstGeom prst="rect">
            <a:avLst/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COST</a:t>
            </a:r>
            <a:endParaRPr sz="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35" name="Google Shape;235;p29"/>
          <p:cNvSpPr/>
          <p:nvPr/>
        </p:nvSpPr>
        <p:spPr>
          <a:xfrm>
            <a:off x="1637809" y="1469175"/>
            <a:ext cx="4109400" cy="300300"/>
          </a:xfrm>
          <a:prstGeom prst="rect">
            <a:avLst/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36" name="Google Shape;236;p29"/>
          <p:cNvGrpSpPr/>
          <p:nvPr/>
        </p:nvGrpSpPr>
        <p:grpSpPr>
          <a:xfrm>
            <a:off x="1639474" y="1769481"/>
            <a:ext cx="5866737" cy="548867"/>
            <a:chOff x="943723" y="3098500"/>
            <a:chExt cx="3398839" cy="674450"/>
          </a:xfrm>
        </p:grpSpPr>
        <p:sp>
          <p:nvSpPr>
            <p:cNvPr id="237" name="Google Shape;237;p29"/>
            <p:cNvSpPr/>
            <p:nvPr/>
          </p:nvSpPr>
          <p:spPr>
            <a:xfrm>
              <a:off x="943723" y="309850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38" name="Google Shape;238;p29"/>
            <p:cNvSpPr/>
            <p:nvPr/>
          </p:nvSpPr>
          <p:spPr>
            <a:xfrm>
              <a:off x="1632122" y="309851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39" name="Google Shape;239;p29"/>
            <p:cNvSpPr/>
            <p:nvPr/>
          </p:nvSpPr>
          <p:spPr>
            <a:xfrm>
              <a:off x="943723" y="309851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0" name="Google Shape;240;p29"/>
            <p:cNvSpPr/>
            <p:nvPr/>
          </p:nvSpPr>
          <p:spPr>
            <a:xfrm>
              <a:off x="3335463" y="309851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$7.95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1" name="Google Shape;241;p29"/>
            <p:cNvSpPr/>
            <p:nvPr/>
          </p:nvSpPr>
          <p:spPr>
            <a:xfrm>
              <a:off x="1210848" y="309855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1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2" name="Google Shape;242;p29"/>
            <p:cNvSpPr/>
            <p:nvPr/>
          </p:nvSpPr>
          <p:spPr>
            <a:xfrm>
              <a:off x="1704725" y="309855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Microphone AMP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43" name="Google Shape;243;p29"/>
          <p:cNvGrpSpPr/>
          <p:nvPr/>
        </p:nvGrpSpPr>
        <p:grpSpPr>
          <a:xfrm>
            <a:off x="1639463" y="2987628"/>
            <a:ext cx="5866737" cy="674450"/>
            <a:chOff x="943723" y="4469050"/>
            <a:chExt cx="3398839" cy="674450"/>
          </a:xfrm>
        </p:grpSpPr>
        <p:sp>
          <p:nvSpPr>
            <p:cNvPr id="244" name="Google Shape;244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5" name="Google Shape;245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6" name="Google Shape;246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7" name="Google Shape;247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$19.95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8" name="Google Shape;248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3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49" name="Google Shape;249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Adafruit Monochrome 1.3”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0" name="Google Shape;250;p29"/>
          <p:cNvGrpSpPr/>
          <p:nvPr/>
        </p:nvGrpSpPr>
        <p:grpSpPr>
          <a:xfrm>
            <a:off x="1639463" y="3607530"/>
            <a:ext cx="5866737" cy="674450"/>
            <a:chOff x="943723" y="4469050"/>
            <a:chExt cx="3398839" cy="674450"/>
          </a:xfrm>
        </p:grpSpPr>
        <p:sp>
          <p:nvSpPr>
            <p:cNvPr id="251" name="Google Shape;251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2" name="Google Shape;252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3" name="Google Shape;253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4" name="Google Shape;254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5" name="Google Shape;255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4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6" name="Google Shape;256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3.5mm Jack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57" name="Google Shape;257;p29"/>
          <p:cNvGrpSpPr/>
          <p:nvPr/>
        </p:nvGrpSpPr>
        <p:grpSpPr>
          <a:xfrm>
            <a:off x="1639463" y="4215720"/>
            <a:ext cx="5866737" cy="674450"/>
            <a:chOff x="943723" y="4469050"/>
            <a:chExt cx="3398839" cy="674450"/>
          </a:xfrm>
        </p:grpSpPr>
        <p:sp>
          <p:nvSpPr>
            <p:cNvPr id="258" name="Google Shape;258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59" name="Google Shape;259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$13.99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5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Sunfounder AT Mega 2560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64" name="Google Shape;264;p29"/>
          <p:cNvGrpSpPr/>
          <p:nvPr/>
        </p:nvGrpSpPr>
        <p:grpSpPr>
          <a:xfrm>
            <a:off x="1639463" y="2313178"/>
            <a:ext cx="5866737" cy="674450"/>
            <a:chOff x="943723" y="3783775"/>
            <a:chExt cx="3398839" cy="674450"/>
          </a:xfrm>
        </p:grpSpPr>
        <p:sp>
          <p:nvSpPr>
            <p:cNvPr id="265" name="Google Shape;265;p29"/>
            <p:cNvSpPr/>
            <p:nvPr/>
          </p:nvSpPr>
          <p:spPr>
            <a:xfrm>
              <a:off x="943723" y="3783775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1632122" y="3783788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943723" y="3783788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8" name="Google Shape;268;p29"/>
            <p:cNvSpPr/>
            <p:nvPr/>
          </p:nvSpPr>
          <p:spPr>
            <a:xfrm>
              <a:off x="1210848" y="3783832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2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69" name="Google Shape;269;p29"/>
            <p:cNvSpPr/>
            <p:nvPr/>
          </p:nvSpPr>
          <p:spPr>
            <a:xfrm>
              <a:off x="3633813" y="3915788"/>
              <a:ext cx="410400" cy="410400"/>
            </a:xfrm>
            <a:prstGeom prst="mathMultiply">
              <a:avLst>
                <a:gd fmla="val 5080" name="adj1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0" name="Google Shape;270;p29"/>
            <p:cNvSpPr/>
            <p:nvPr/>
          </p:nvSpPr>
          <p:spPr>
            <a:xfrm>
              <a:off x="1704725" y="3783825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Switch Matrix Keypad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1" name="Google Shape;271;p29"/>
            <p:cNvSpPr/>
            <p:nvPr/>
          </p:nvSpPr>
          <p:spPr>
            <a:xfrm>
              <a:off x="3335463" y="3783788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$6.79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72" name="Google Shape;272;p29"/>
          <p:cNvGrpSpPr/>
          <p:nvPr/>
        </p:nvGrpSpPr>
        <p:grpSpPr>
          <a:xfrm>
            <a:off x="1639463" y="4825320"/>
            <a:ext cx="5866737" cy="674450"/>
            <a:chOff x="943723" y="4469050"/>
            <a:chExt cx="3398839" cy="674450"/>
          </a:xfrm>
        </p:grpSpPr>
        <p:sp>
          <p:nvSpPr>
            <p:cNvPr id="273" name="Google Shape;273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4" name="Google Shape;274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5" name="Google Shape;275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6" name="Google Shape;276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$7.99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7" name="Google Shape;277;p29"/>
            <p:cNvSpPr/>
            <p:nvPr/>
          </p:nvSpPr>
          <p:spPr>
            <a:xfrm>
              <a:off x="1210848" y="4469107"/>
              <a:ext cx="425700" cy="409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6</a:t>
              </a:r>
              <a:endParaRPr sz="1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78" name="Google Shape;278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Breakout Board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279" name="Google Shape;279;p29"/>
          <p:cNvGrpSpPr/>
          <p:nvPr/>
        </p:nvGrpSpPr>
        <p:grpSpPr>
          <a:xfrm>
            <a:off x="1639463" y="5434920"/>
            <a:ext cx="5866737" cy="674450"/>
            <a:chOff x="943723" y="4469050"/>
            <a:chExt cx="3398839" cy="674450"/>
          </a:xfrm>
        </p:grpSpPr>
        <p:sp>
          <p:nvSpPr>
            <p:cNvPr id="280" name="Google Shape;280;p29"/>
            <p:cNvSpPr/>
            <p:nvPr/>
          </p:nvSpPr>
          <p:spPr>
            <a:xfrm>
              <a:off x="943723" y="4469050"/>
              <a:ext cx="23799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1" name="Google Shape;281;p29"/>
            <p:cNvSpPr/>
            <p:nvPr/>
          </p:nvSpPr>
          <p:spPr>
            <a:xfrm>
              <a:off x="1632122" y="4469063"/>
              <a:ext cx="674400" cy="674400"/>
            </a:xfrm>
            <a:prstGeom prst="rtTriangle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2" name="Google Shape;282;p29"/>
            <p:cNvSpPr/>
            <p:nvPr/>
          </p:nvSpPr>
          <p:spPr>
            <a:xfrm>
              <a:off x="943723" y="4469063"/>
              <a:ext cx="687600" cy="674400"/>
            </a:xfrm>
            <a:prstGeom prst="rtTriangle">
              <a:avLst/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3" name="Google Shape;283;p29"/>
            <p:cNvSpPr/>
            <p:nvPr/>
          </p:nvSpPr>
          <p:spPr>
            <a:xfrm>
              <a:off x="3335463" y="4469063"/>
              <a:ext cx="1007100" cy="6744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$60.62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84" name="Google Shape;284;p29"/>
            <p:cNvSpPr/>
            <p:nvPr/>
          </p:nvSpPr>
          <p:spPr>
            <a:xfrm>
              <a:off x="1704725" y="4469100"/>
              <a:ext cx="1488600" cy="67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TOTAL</a:t>
              </a:r>
              <a:endParaRPr b="1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85" name="Google Shape;285;p29"/>
          <p:cNvSpPr txBox="1"/>
          <p:nvPr/>
        </p:nvSpPr>
        <p:spPr>
          <a:xfrm>
            <a:off x="56925" y="648665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0"/>
          <p:cNvSpPr/>
          <p:nvPr/>
        </p:nvSpPr>
        <p:spPr>
          <a:xfrm rot="-878588">
            <a:off x="6743002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91" name="Google Shape;291;p30"/>
          <p:cNvSpPr/>
          <p:nvPr/>
        </p:nvSpPr>
        <p:spPr>
          <a:xfrm flipH="1" rot="878588">
            <a:off x="5276832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2" name="Google Shape;292;p30"/>
          <p:cNvGrpSpPr/>
          <p:nvPr/>
        </p:nvGrpSpPr>
        <p:grpSpPr>
          <a:xfrm>
            <a:off x="5748221" y="3332844"/>
            <a:ext cx="1954687" cy="1559894"/>
            <a:chOff x="5796490" y="2541798"/>
            <a:chExt cx="1712835" cy="1097821"/>
          </a:xfrm>
        </p:grpSpPr>
        <p:sp>
          <p:nvSpPr>
            <p:cNvPr id="293" name="Google Shape;293;p30"/>
            <p:cNvSpPr/>
            <p:nvPr/>
          </p:nvSpPr>
          <p:spPr>
            <a:xfrm rot="-1789476">
              <a:off x="6572742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4" name="Google Shape;294;p30"/>
            <p:cNvSpPr txBox="1"/>
            <p:nvPr/>
          </p:nvSpPr>
          <p:spPr>
            <a:xfrm>
              <a:off x="5796490" y="2735588"/>
              <a:ext cx="1712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3.11.19 - 4.24.19</a:t>
              </a:r>
              <a:endParaRPr b="1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5796625" y="3069019"/>
              <a:ext cx="1712700" cy="5706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6" name="Google Shape;296;p30"/>
            <p:cNvSpPr txBox="1"/>
            <p:nvPr/>
          </p:nvSpPr>
          <p:spPr>
            <a:xfrm>
              <a:off x="5840876" y="3159843"/>
              <a:ext cx="16242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Microphone</a:t>
              </a:r>
              <a:endParaRPr sz="1800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660797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298" name="Google Shape;298;p30"/>
          <p:cNvSpPr/>
          <p:nvPr/>
        </p:nvSpPr>
        <p:spPr>
          <a:xfrm rot="-878588">
            <a:off x="3815016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99" name="Google Shape;299;p30"/>
          <p:cNvGrpSpPr/>
          <p:nvPr/>
        </p:nvGrpSpPr>
        <p:grpSpPr>
          <a:xfrm>
            <a:off x="4318350" y="1631827"/>
            <a:ext cx="1954533" cy="1623694"/>
            <a:chOff x="4409291" y="1323974"/>
            <a:chExt cx="1712700" cy="1142722"/>
          </a:xfrm>
        </p:grpSpPr>
        <p:sp>
          <p:nvSpPr>
            <p:cNvPr id="300" name="Google Shape;300;p30"/>
            <p:cNvSpPr/>
            <p:nvPr/>
          </p:nvSpPr>
          <p:spPr>
            <a:xfrm rot="-1789476">
              <a:off x="5185416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85858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1" name="Google Shape;301;p30"/>
            <p:cNvSpPr txBox="1"/>
            <p:nvPr/>
          </p:nvSpPr>
          <p:spPr>
            <a:xfrm>
              <a:off x="4453542" y="1947539"/>
              <a:ext cx="1624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3.11.19 - 4.15.19</a:t>
              </a:r>
              <a:endParaRPr b="1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4409291" y="1323974"/>
              <a:ext cx="1712700" cy="599400"/>
            </a:xfrm>
            <a:prstGeom prst="roundRect">
              <a:avLst>
                <a:gd fmla="val 4485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3" name="Google Shape;303;p30"/>
            <p:cNvSpPr/>
            <p:nvPr/>
          </p:nvSpPr>
          <p:spPr>
            <a:xfrm rot="10800000">
              <a:off x="5220625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4" name="Google Shape;304;p30"/>
            <p:cNvSpPr txBox="1"/>
            <p:nvPr/>
          </p:nvSpPr>
          <p:spPr>
            <a:xfrm>
              <a:off x="4453543" y="1406686"/>
              <a:ext cx="1624200" cy="475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5E5E5E"/>
                  </a:solidFill>
                  <a:latin typeface="Raleway"/>
                  <a:ea typeface="Raleway"/>
                  <a:cs typeface="Raleway"/>
                  <a:sym typeface="Raleway"/>
                </a:rPr>
                <a:t>Keypad</a:t>
              </a:r>
              <a:endParaRPr sz="1800">
                <a:solidFill>
                  <a:srgbClr val="5E5E5E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05" name="Google Shape;305;p30"/>
          <p:cNvSpPr/>
          <p:nvPr/>
        </p:nvSpPr>
        <p:spPr>
          <a:xfrm flipH="1" rot="878588">
            <a:off x="2340925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06" name="Google Shape;306;p30"/>
          <p:cNvGrpSpPr/>
          <p:nvPr/>
        </p:nvGrpSpPr>
        <p:grpSpPr>
          <a:xfrm>
            <a:off x="2884525" y="3332844"/>
            <a:ext cx="1954547" cy="1678575"/>
            <a:chOff x="3021965" y="2541798"/>
            <a:chExt cx="1712712" cy="1181346"/>
          </a:xfrm>
        </p:grpSpPr>
        <p:sp>
          <p:nvSpPr>
            <p:cNvPr id="307" name="Google Shape;307;p30"/>
            <p:cNvSpPr txBox="1"/>
            <p:nvPr/>
          </p:nvSpPr>
          <p:spPr>
            <a:xfrm>
              <a:off x="3021977" y="2704920"/>
              <a:ext cx="17127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3.11.19 - 4.24.19</a:t>
              </a:r>
              <a:endParaRPr b="1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8" name="Google Shape;308;p30"/>
            <p:cNvSpPr/>
            <p:nvPr/>
          </p:nvSpPr>
          <p:spPr>
            <a:xfrm rot="-1789476">
              <a:off x="3798091" y="2571072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3021965" y="3069019"/>
              <a:ext cx="1712700" cy="5691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0" name="Google Shape;310;p30"/>
            <p:cNvSpPr txBox="1"/>
            <p:nvPr/>
          </p:nvSpPr>
          <p:spPr>
            <a:xfrm>
              <a:off x="3211261" y="3098544"/>
              <a:ext cx="1334100" cy="6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00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Passthrough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3833325" y="3004364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12" name="Google Shape;312;p30"/>
          <p:cNvSpPr/>
          <p:nvPr/>
        </p:nvSpPr>
        <p:spPr>
          <a:xfrm rot="-878588">
            <a:off x="887040" y="3253534"/>
            <a:ext cx="1559349" cy="81280"/>
          </a:xfrm>
          <a:prstGeom prst="roundRect">
            <a:avLst>
              <a:gd fmla="val 50000" name="adj"/>
            </a:avLst>
          </a:prstGeom>
          <a:solidFill>
            <a:srgbClr val="701C7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13" name="Google Shape;313;p30"/>
          <p:cNvGrpSpPr/>
          <p:nvPr/>
        </p:nvGrpSpPr>
        <p:grpSpPr>
          <a:xfrm>
            <a:off x="1416025" y="1631822"/>
            <a:ext cx="1954533" cy="1623699"/>
            <a:chOff x="1637478" y="1323970"/>
            <a:chExt cx="1712700" cy="1142726"/>
          </a:xfrm>
        </p:grpSpPr>
        <p:sp>
          <p:nvSpPr>
            <p:cNvPr id="314" name="Google Shape;314;p30"/>
            <p:cNvSpPr/>
            <p:nvPr/>
          </p:nvSpPr>
          <p:spPr>
            <a:xfrm>
              <a:off x="1637478" y="1323974"/>
              <a:ext cx="1712700" cy="599700"/>
            </a:xfrm>
            <a:prstGeom prst="roundRect">
              <a:avLst>
                <a:gd fmla="val 4485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5" name="Google Shape;315;p30"/>
            <p:cNvSpPr txBox="1"/>
            <p:nvPr/>
          </p:nvSpPr>
          <p:spPr>
            <a:xfrm>
              <a:off x="1681727" y="1933665"/>
              <a:ext cx="1624200" cy="276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b="1"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3.11.19 - 4.02.19</a:t>
              </a:r>
              <a:endParaRPr b="1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6" name="Google Shape;316;p30"/>
            <p:cNvSpPr/>
            <p:nvPr/>
          </p:nvSpPr>
          <p:spPr>
            <a:xfrm rot="10800000">
              <a:off x="2448800" y="1919036"/>
              <a:ext cx="90000" cy="67500"/>
            </a:xfrm>
            <a:prstGeom prst="triangle">
              <a:avLst>
                <a:gd fmla="val 5000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7" name="Google Shape;317;p30"/>
            <p:cNvSpPr txBox="1"/>
            <p:nvPr/>
          </p:nvSpPr>
          <p:spPr>
            <a:xfrm>
              <a:off x="1681730" y="1323970"/>
              <a:ext cx="1624200" cy="33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OLED Graphic Display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18" name="Google Shape;318;p30"/>
            <p:cNvSpPr/>
            <p:nvPr/>
          </p:nvSpPr>
          <p:spPr>
            <a:xfrm rot="-1789476">
              <a:off x="2410765" y="2276970"/>
              <a:ext cx="160451" cy="160451"/>
            </a:xfrm>
            <a:prstGeom prst="ellipse">
              <a:avLst/>
            </a:prstGeom>
            <a:solidFill>
              <a:srgbClr val="FFFFFF"/>
            </a:solidFill>
            <a:ln cap="flat" cmpd="sng" w="38100">
              <a:solidFill>
                <a:srgbClr val="701C7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19" name="Google Shape;319;p30"/>
          <p:cNvSpPr txBox="1"/>
          <p:nvPr/>
        </p:nvSpPr>
        <p:spPr>
          <a:xfrm>
            <a:off x="759625" y="643325"/>
            <a:ext cx="74157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Project Plans and Milestones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20" name="Google Shape;320;p30"/>
          <p:cNvSpPr txBox="1"/>
          <p:nvPr/>
        </p:nvSpPr>
        <p:spPr>
          <a:xfrm>
            <a:off x="56925" y="6527300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1"/>
          <p:cNvSpPr txBox="1"/>
          <p:nvPr/>
        </p:nvSpPr>
        <p:spPr>
          <a:xfrm>
            <a:off x="759625" y="643325"/>
            <a:ext cx="4149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FINAL RUBRIC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26" name="Google Shape;326;p31"/>
          <p:cNvGrpSpPr/>
          <p:nvPr/>
        </p:nvGrpSpPr>
        <p:grpSpPr>
          <a:xfrm>
            <a:off x="607195" y="4683014"/>
            <a:ext cx="8191620" cy="1034362"/>
            <a:chOff x="1593000" y="2322568"/>
            <a:chExt cx="5957975" cy="643500"/>
          </a:xfrm>
        </p:grpSpPr>
        <p:sp>
          <p:nvSpPr>
            <p:cNvPr id="327" name="Google Shape;327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28" name="Google Shape;328;p31"/>
            <p:cNvSpPr/>
            <p:nvPr/>
          </p:nvSpPr>
          <p:spPr>
            <a:xfrm flipH="1">
              <a:off x="2283050" y="2322575"/>
              <a:ext cx="16896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29" name="Google Shape;329;p31"/>
            <p:cNvSpPr/>
            <p:nvPr/>
          </p:nvSpPr>
          <p:spPr>
            <a:xfrm rot="-5400000">
              <a:off x="3369352" y="2066900"/>
              <a:ext cx="643353" cy="1154702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0" name="Google Shape;330;p31"/>
            <p:cNvSpPr/>
            <p:nvPr/>
          </p:nvSpPr>
          <p:spPr>
            <a:xfrm>
              <a:off x="2342623" y="2399951"/>
              <a:ext cx="13056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Display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1" name="Google Shape;331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2" name="Google Shape;332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33" name="Google Shape;333;p31"/>
          <p:cNvGrpSpPr/>
          <p:nvPr/>
        </p:nvGrpSpPr>
        <p:grpSpPr>
          <a:xfrm>
            <a:off x="607195" y="3630400"/>
            <a:ext cx="8191620" cy="1034366"/>
            <a:chOff x="1593000" y="2322565"/>
            <a:chExt cx="5957975" cy="643503"/>
          </a:xfrm>
        </p:grpSpPr>
        <p:sp>
          <p:nvSpPr>
            <p:cNvPr id="334" name="Google Shape;334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5" name="Google Shape;335;p31"/>
            <p:cNvSpPr/>
            <p:nvPr/>
          </p:nvSpPr>
          <p:spPr>
            <a:xfrm flipH="1">
              <a:off x="2282960" y="2322581"/>
              <a:ext cx="17094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6" name="Google Shape;336;p31"/>
            <p:cNvSpPr/>
            <p:nvPr/>
          </p:nvSpPr>
          <p:spPr>
            <a:xfrm rot="-5400000">
              <a:off x="3369352" y="2066890"/>
              <a:ext cx="643353" cy="1154702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7" name="Google Shape;337;p31"/>
            <p:cNvSpPr/>
            <p:nvPr/>
          </p:nvSpPr>
          <p:spPr>
            <a:xfrm>
              <a:off x="2342622" y="2399957"/>
              <a:ext cx="1649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Number Pad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8" name="Google Shape;338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39" name="Google Shape;339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40" name="Google Shape;340;p31"/>
          <p:cNvGrpSpPr/>
          <p:nvPr/>
        </p:nvGrpSpPr>
        <p:grpSpPr>
          <a:xfrm>
            <a:off x="607195" y="2577750"/>
            <a:ext cx="8191620" cy="1034365"/>
            <a:chOff x="1593000" y="2322566"/>
            <a:chExt cx="5957975" cy="643502"/>
          </a:xfrm>
        </p:grpSpPr>
        <p:sp>
          <p:nvSpPr>
            <p:cNvPr id="341" name="Google Shape;341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2" name="Google Shape;342;p31"/>
            <p:cNvSpPr/>
            <p:nvPr/>
          </p:nvSpPr>
          <p:spPr>
            <a:xfrm flipH="1">
              <a:off x="2282871" y="2322582"/>
              <a:ext cx="17292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3" name="Google Shape;343;p31"/>
            <p:cNvSpPr/>
            <p:nvPr/>
          </p:nvSpPr>
          <p:spPr>
            <a:xfrm rot="-5400000">
              <a:off x="3354560" y="2081683"/>
              <a:ext cx="643353" cy="1125118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4" name="Google Shape;344;p31"/>
            <p:cNvSpPr/>
            <p:nvPr/>
          </p:nvSpPr>
          <p:spPr>
            <a:xfrm>
              <a:off x="2342622" y="2399958"/>
              <a:ext cx="16695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Voice Manipulation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5" name="Google Shape;345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6" name="Google Shape;346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3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</p:grpSp>
      <p:grpSp>
        <p:nvGrpSpPr>
          <p:cNvPr id="347" name="Google Shape;347;p31"/>
          <p:cNvGrpSpPr/>
          <p:nvPr/>
        </p:nvGrpSpPr>
        <p:grpSpPr>
          <a:xfrm>
            <a:off x="607195" y="1525150"/>
            <a:ext cx="8191620" cy="1034368"/>
            <a:chOff x="1593000" y="2322564"/>
            <a:chExt cx="5957975" cy="643504"/>
          </a:xfrm>
        </p:grpSpPr>
        <p:sp>
          <p:nvSpPr>
            <p:cNvPr id="348" name="Google Shape;348;p31"/>
            <p:cNvSpPr/>
            <p:nvPr/>
          </p:nvSpPr>
          <p:spPr>
            <a:xfrm>
              <a:off x="3728375" y="2322568"/>
              <a:ext cx="3822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49" name="Google Shape;349;p31"/>
            <p:cNvSpPr/>
            <p:nvPr/>
          </p:nvSpPr>
          <p:spPr>
            <a:xfrm flipH="1">
              <a:off x="2283021" y="2322580"/>
              <a:ext cx="1532400" cy="6426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0" name="Google Shape;350;p31"/>
            <p:cNvSpPr/>
            <p:nvPr/>
          </p:nvSpPr>
          <p:spPr>
            <a:xfrm rot="-5400000">
              <a:off x="3354560" y="2081681"/>
              <a:ext cx="643353" cy="1125118"/>
            </a:xfrm>
            <a:prstGeom prst="flowChartOffpageConnector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2342621" y="2399956"/>
              <a:ext cx="1472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>
                  <a:solidFill>
                    <a:srgbClr val="FFFFFF"/>
                  </a:solidFill>
                  <a:latin typeface="Raleway Medium"/>
                  <a:ea typeface="Raleway Medium"/>
                  <a:cs typeface="Raleway Medium"/>
                  <a:sym typeface="Raleway Medium"/>
                </a:rPr>
                <a:t>Voice Input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761E86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7F209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600">
                  <a:solidFill>
                    <a:srgbClr val="FFFFFF"/>
                  </a:solidFill>
                  <a:latin typeface="Raleway Thin"/>
                  <a:ea typeface="Raleway Thin"/>
                  <a:cs typeface="Raleway Thin"/>
                  <a:sym typeface="Raleway Thin"/>
                </a:rPr>
                <a:t>4</a:t>
              </a:r>
              <a:endParaRPr sz="2600">
                <a:solidFill>
                  <a:srgbClr val="FFFFFF"/>
                </a:solidFill>
                <a:latin typeface="Raleway Thin"/>
                <a:ea typeface="Raleway Thin"/>
                <a:cs typeface="Raleway Thin"/>
                <a:sym typeface="Raleway Thin"/>
              </a:endParaRPr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4279259" y="2323744"/>
              <a:ext cx="6900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701C7F"/>
                  </a:solidFill>
                  <a:latin typeface="Raleway"/>
                  <a:ea typeface="Raleway"/>
                  <a:cs typeface="Raleway"/>
                  <a:sym typeface="Raleway"/>
                </a:rPr>
                <a:t>Working</a:t>
              </a:r>
              <a:endParaRPr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55" name="Google Shape;355;p31"/>
          <p:cNvSpPr/>
          <p:nvPr/>
        </p:nvSpPr>
        <p:spPr>
          <a:xfrm>
            <a:off x="5359065" y="1527178"/>
            <a:ext cx="9489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Any sort of sound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6" name="Google Shape;356;p31"/>
          <p:cNvSpPr/>
          <p:nvPr/>
        </p:nvSpPr>
        <p:spPr>
          <a:xfrm>
            <a:off x="6498416" y="1527166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Voice Goes Into Controller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7" name="Google Shape;357;p31"/>
          <p:cNvSpPr/>
          <p:nvPr/>
        </p:nvSpPr>
        <p:spPr>
          <a:xfrm>
            <a:off x="7648632" y="1527166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8" name="Google Shape;358;p31"/>
          <p:cNvSpPr/>
          <p:nvPr/>
        </p:nvSpPr>
        <p:spPr>
          <a:xfrm>
            <a:off x="4334283" y="2578784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59" name="Google Shape;359;p31"/>
          <p:cNvSpPr/>
          <p:nvPr/>
        </p:nvSpPr>
        <p:spPr>
          <a:xfrm>
            <a:off x="5276875" y="257880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Most frequencies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0" name="Google Shape;360;p31"/>
          <p:cNvSpPr/>
          <p:nvPr/>
        </p:nvSpPr>
        <p:spPr>
          <a:xfrm>
            <a:off x="6462725" y="257880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Some frequencies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1" name="Google Shape;361;p31"/>
          <p:cNvSpPr/>
          <p:nvPr/>
        </p:nvSpPr>
        <p:spPr>
          <a:xfrm>
            <a:off x="7648632" y="2598091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2" name="Google Shape;362;p31"/>
          <p:cNvSpPr/>
          <p:nvPr/>
        </p:nvSpPr>
        <p:spPr>
          <a:xfrm>
            <a:off x="5276875" y="3630350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Most inputs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3" name="Google Shape;363;p31"/>
          <p:cNvSpPr/>
          <p:nvPr/>
        </p:nvSpPr>
        <p:spPr>
          <a:xfrm>
            <a:off x="4410483" y="3630359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4" name="Google Shape;364;p31"/>
          <p:cNvSpPr/>
          <p:nvPr/>
        </p:nvSpPr>
        <p:spPr>
          <a:xfrm>
            <a:off x="6462725" y="3630338"/>
            <a:ext cx="1221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Some</a:t>
            </a: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 inputs work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5" name="Google Shape;365;p31"/>
          <p:cNvSpPr/>
          <p:nvPr/>
        </p:nvSpPr>
        <p:spPr>
          <a:xfrm>
            <a:off x="7684332" y="3640553"/>
            <a:ext cx="11502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6" name="Google Shape;366;p31"/>
          <p:cNvSpPr/>
          <p:nvPr/>
        </p:nvSpPr>
        <p:spPr>
          <a:xfrm>
            <a:off x="4410483" y="4683059"/>
            <a:ext cx="9486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Image Without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Delay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7" name="Google Shape;367;p31"/>
          <p:cNvSpPr/>
          <p:nvPr/>
        </p:nvSpPr>
        <p:spPr>
          <a:xfrm>
            <a:off x="5424050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 Image With Delay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8" name="Google Shape;368;p31"/>
          <p:cNvSpPr/>
          <p:nvPr/>
        </p:nvSpPr>
        <p:spPr>
          <a:xfrm>
            <a:off x="6536375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Displays Single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Image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69" name="Google Shape;369;p31"/>
          <p:cNvSpPr/>
          <p:nvPr/>
        </p:nvSpPr>
        <p:spPr>
          <a:xfrm>
            <a:off x="7722275" y="4683050"/>
            <a:ext cx="1074300" cy="103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701C7F"/>
                </a:solidFill>
                <a:latin typeface="Raleway"/>
                <a:ea typeface="Raleway"/>
                <a:cs typeface="Raleway"/>
                <a:sym typeface="Raleway"/>
              </a:rPr>
              <a:t>Not Working</a:t>
            </a:r>
            <a:endParaRPr>
              <a:solidFill>
                <a:srgbClr val="701C7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370" name="Google Shape;370;p31"/>
          <p:cNvSpPr/>
          <p:nvPr/>
        </p:nvSpPr>
        <p:spPr>
          <a:xfrm>
            <a:off x="4430574" y="871824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4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1" name="Google Shape;371;p31"/>
          <p:cNvSpPr/>
          <p:nvPr/>
        </p:nvSpPr>
        <p:spPr>
          <a:xfrm>
            <a:off x="5464499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3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2" name="Google Shape;372;p31"/>
          <p:cNvSpPr/>
          <p:nvPr/>
        </p:nvSpPr>
        <p:spPr>
          <a:xfrm>
            <a:off x="6695524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2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3" name="Google Shape;373;p31"/>
          <p:cNvSpPr/>
          <p:nvPr/>
        </p:nvSpPr>
        <p:spPr>
          <a:xfrm>
            <a:off x="7839074" y="880249"/>
            <a:ext cx="7560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600">
                <a:latin typeface="Raleway Thin"/>
                <a:ea typeface="Raleway Thin"/>
                <a:cs typeface="Raleway Thin"/>
                <a:sym typeface="Raleway Thin"/>
              </a:rPr>
              <a:t>1</a:t>
            </a:r>
            <a:endParaRPr sz="2600">
              <a:latin typeface="Raleway Thin"/>
              <a:ea typeface="Raleway Thin"/>
              <a:cs typeface="Raleway Thin"/>
              <a:sym typeface="Raleway Thin"/>
            </a:endParaRPr>
          </a:p>
        </p:txBody>
      </p:sp>
      <p:sp>
        <p:nvSpPr>
          <p:cNvPr id="374" name="Google Shape;374;p31"/>
          <p:cNvSpPr txBox="1"/>
          <p:nvPr/>
        </p:nvSpPr>
        <p:spPr>
          <a:xfrm>
            <a:off x="0" y="652732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2"/>
          <p:cNvSpPr txBox="1"/>
          <p:nvPr/>
        </p:nvSpPr>
        <p:spPr>
          <a:xfrm>
            <a:off x="759625" y="643325"/>
            <a:ext cx="41493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SUMMARY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380" name="Google Shape;380;p32"/>
          <p:cNvGrpSpPr/>
          <p:nvPr/>
        </p:nvGrpSpPr>
        <p:grpSpPr>
          <a:xfrm>
            <a:off x="4683596" y="1850451"/>
            <a:ext cx="4001130" cy="3700803"/>
            <a:chOff x="4192863" y="1002150"/>
            <a:chExt cx="3679200" cy="3139200"/>
          </a:xfrm>
        </p:grpSpPr>
        <p:sp>
          <p:nvSpPr>
            <p:cNvPr id="381" name="Google Shape;381;p32"/>
            <p:cNvSpPr/>
            <p:nvPr/>
          </p:nvSpPr>
          <p:spPr>
            <a:xfrm>
              <a:off x="4192863" y="1002150"/>
              <a:ext cx="3679200" cy="31392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82" name="Google Shape;382;p32"/>
            <p:cNvSpPr txBox="1"/>
            <p:nvPr/>
          </p:nvSpPr>
          <p:spPr>
            <a:xfrm>
              <a:off x="4709325" y="1138486"/>
              <a:ext cx="2646300" cy="603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42900" lvl="0" marL="457200" rtl="0" algn="ctr"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Raleway"/>
                <a:buChar char="➔"/>
              </a:pPr>
              <a:r>
                <a:rPr b="1" lang="en-US" sz="18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passthrough could be improved</a:t>
              </a:r>
              <a:endParaRPr sz="1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83" name="Google Shape;383;p32"/>
            <p:cNvSpPr txBox="1"/>
            <p:nvPr/>
          </p:nvSpPr>
          <p:spPr>
            <a:xfrm>
              <a:off x="4709325" y="1800804"/>
              <a:ext cx="2646300" cy="1769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Currently uses internal ADC and PWM for manipulation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Standalone external ADC and DAC setup could be used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-31750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400"/>
                <a:buFont typeface="Raleway"/>
                <a:buChar char="-"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Future endeavor includes going from an 8-bit to 16-bit input/output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84" name="Google Shape;384;p32"/>
          <p:cNvGrpSpPr/>
          <p:nvPr/>
        </p:nvGrpSpPr>
        <p:grpSpPr>
          <a:xfrm>
            <a:off x="2568841" y="1845735"/>
            <a:ext cx="2114753" cy="1852756"/>
            <a:chOff x="3216519" y="1002150"/>
            <a:chExt cx="1944600" cy="1569600"/>
          </a:xfrm>
        </p:grpSpPr>
        <p:sp>
          <p:nvSpPr>
            <p:cNvPr id="385" name="Google Shape;385;p32"/>
            <p:cNvSpPr/>
            <p:nvPr/>
          </p:nvSpPr>
          <p:spPr>
            <a:xfrm flipH="1">
              <a:off x="3216519" y="10021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86" name="Google Shape;386;p32"/>
            <p:cNvSpPr txBox="1"/>
            <p:nvPr/>
          </p:nvSpPr>
          <p:spPr>
            <a:xfrm>
              <a:off x="3461163" y="12446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Working to add more input modulations while minimizing feedback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87" name="Google Shape;387;p32"/>
          <p:cNvGrpSpPr/>
          <p:nvPr/>
        </p:nvGrpSpPr>
        <p:grpSpPr>
          <a:xfrm>
            <a:off x="459274" y="1845735"/>
            <a:ext cx="2114753" cy="1852756"/>
            <a:chOff x="1271925" y="1002150"/>
            <a:chExt cx="1944600" cy="1569600"/>
          </a:xfrm>
        </p:grpSpPr>
        <p:sp>
          <p:nvSpPr>
            <p:cNvPr id="388" name="Google Shape;388;p32"/>
            <p:cNvSpPr/>
            <p:nvPr/>
          </p:nvSpPr>
          <p:spPr>
            <a:xfrm rot="10800000">
              <a:off x="1271925" y="10021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89" name="Google Shape;389;p32"/>
            <p:cNvSpPr txBox="1"/>
            <p:nvPr/>
          </p:nvSpPr>
          <p:spPr>
            <a:xfrm>
              <a:off x="1496688" y="1244669"/>
              <a:ext cx="1451700" cy="1050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Project is almost complete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0" name="Google Shape;390;p32"/>
          <p:cNvGrpSpPr/>
          <p:nvPr/>
        </p:nvGrpSpPr>
        <p:grpSpPr>
          <a:xfrm>
            <a:off x="459274" y="3694275"/>
            <a:ext cx="2114753" cy="1852756"/>
            <a:chOff x="1271925" y="2571750"/>
            <a:chExt cx="1944600" cy="1569600"/>
          </a:xfrm>
        </p:grpSpPr>
        <p:sp>
          <p:nvSpPr>
            <p:cNvPr id="391" name="Google Shape;391;p32"/>
            <p:cNvSpPr/>
            <p:nvPr/>
          </p:nvSpPr>
          <p:spPr>
            <a:xfrm flipH="1">
              <a:off x="1271925" y="25717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2" name="Google Shape;392;p32"/>
            <p:cNvSpPr txBox="1"/>
            <p:nvPr/>
          </p:nvSpPr>
          <p:spPr>
            <a:xfrm>
              <a:off x="1496688" y="2814260"/>
              <a:ext cx="1451700" cy="459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Working with an 8 bit input/output, which limits the functionality of the voice modulator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3" name="Google Shape;393;p32"/>
          <p:cNvGrpSpPr/>
          <p:nvPr/>
        </p:nvGrpSpPr>
        <p:grpSpPr>
          <a:xfrm>
            <a:off x="2568841" y="3694275"/>
            <a:ext cx="2114753" cy="1852756"/>
            <a:chOff x="3216519" y="2571750"/>
            <a:chExt cx="1944600" cy="1569600"/>
          </a:xfrm>
        </p:grpSpPr>
        <p:sp>
          <p:nvSpPr>
            <p:cNvPr id="394" name="Google Shape;394;p32"/>
            <p:cNvSpPr/>
            <p:nvPr/>
          </p:nvSpPr>
          <p:spPr>
            <a:xfrm rot="10800000">
              <a:off x="3216519" y="2571750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5" name="Google Shape;395;p32"/>
            <p:cNvSpPr txBox="1"/>
            <p:nvPr/>
          </p:nvSpPr>
          <p:spPr>
            <a:xfrm>
              <a:off x="3461175" y="2814262"/>
              <a:ext cx="1451700" cy="1048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100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Minimize noise and speed up the process, unsigned character math was used</a:t>
              </a:r>
              <a:endParaRPr sz="11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396" name="Google Shape;396;p32"/>
          <p:cNvGrpSpPr/>
          <p:nvPr/>
        </p:nvGrpSpPr>
        <p:grpSpPr>
          <a:xfrm>
            <a:off x="2391685" y="3503803"/>
            <a:ext cx="363384" cy="394336"/>
            <a:chOff x="3157188" y="909150"/>
            <a:chExt cx="470400" cy="470400"/>
          </a:xfrm>
        </p:grpSpPr>
        <p:sp>
          <p:nvSpPr>
            <p:cNvPr id="397" name="Google Shape;397;p32"/>
            <p:cNvSpPr/>
            <p:nvPr/>
          </p:nvSpPr>
          <p:spPr>
            <a:xfrm>
              <a:off x="3157188" y="909150"/>
              <a:ext cx="470400" cy="4704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3243138" y="995100"/>
              <a:ext cx="298500" cy="298500"/>
            </a:xfrm>
            <a:prstGeom prst="mathPlus">
              <a:avLst>
                <a:gd fmla="val 9900" name="adj1"/>
              </a:avLst>
            </a:prstGeom>
            <a:solidFill>
              <a:srgbClr val="761E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399" name="Google Shape;399;p32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3"/>
          <p:cNvSpPr txBox="1"/>
          <p:nvPr/>
        </p:nvSpPr>
        <p:spPr>
          <a:xfrm>
            <a:off x="759625" y="355650"/>
            <a:ext cx="5729100" cy="7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FUTURE ENDEAVORS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405" name="Google Shape;405;p33"/>
          <p:cNvGrpSpPr/>
          <p:nvPr/>
        </p:nvGrpSpPr>
        <p:grpSpPr>
          <a:xfrm>
            <a:off x="1133999" y="3596258"/>
            <a:ext cx="2672390" cy="2401620"/>
            <a:chOff x="2744034" y="1146343"/>
            <a:chExt cx="1827900" cy="2399700"/>
          </a:xfrm>
        </p:grpSpPr>
        <p:sp>
          <p:nvSpPr>
            <p:cNvPr id="406" name="Google Shape;406;p33"/>
            <p:cNvSpPr/>
            <p:nvPr/>
          </p:nvSpPr>
          <p:spPr>
            <a:xfrm rot="-5400000">
              <a:off x="2458134" y="1432243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D686E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3"/>
            <p:cNvSpPr/>
            <p:nvPr/>
          </p:nvSpPr>
          <p:spPr>
            <a:xfrm flipH="1">
              <a:off x="2832600" y="1686400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3"/>
            <p:cNvSpPr txBox="1"/>
            <p:nvPr/>
          </p:nvSpPr>
          <p:spPr>
            <a:xfrm>
              <a:off x="2965794" y="2158577"/>
              <a:ext cx="1383000" cy="792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Converting from</a:t>
              </a:r>
              <a:r>
                <a:rPr lang="en-US" sz="1200">
                  <a:solidFill>
                    <a:schemeClr val="lt1"/>
                  </a:solidFill>
                  <a:latin typeface="Raleway"/>
                  <a:ea typeface="Raleway"/>
                  <a:cs typeface="Raleway"/>
                  <a:sym typeface="Raleway"/>
                </a:rPr>
                <a:t> 8-bit to 16-bit input/output</a:t>
              </a:r>
              <a:endParaRPr sz="1200">
                <a:solidFill>
                  <a:srgbClr val="FFFFFF"/>
                </a:solidFill>
              </a:endParaRPr>
            </a:p>
          </p:txBody>
        </p:sp>
      </p:grpSp>
      <p:grpSp>
        <p:nvGrpSpPr>
          <p:cNvPr id="409" name="Google Shape;409;p33"/>
          <p:cNvGrpSpPr/>
          <p:nvPr/>
        </p:nvGrpSpPr>
        <p:grpSpPr>
          <a:xfrm>
            <a:off x="5059432" y="1467870"/>
            <a:ext cx="2672390" cy="2401620"/>
            <a:chOff x="4572084" y="1597469"/>
            <a:chExt cx="1827900" cy="2399700"/>
          </a:xfrm>
        </p:grpSpPr>
        <p:sp>
          <p:nvSpPr>
            <p:cNvPr id="410" name="Google Shape;410;p33"/>
            <p:cNvSpPr/>
            <p:nvPr/>
          </p:nvSpPr>
          <p:spPr>
            <a:xfrm rot="5400000">
              <a:off x="4286184" y="1883369"/>
              <a:ext cx="2399700" cy="1827900"/>
            </a:xfrm>
            <a:prstGeom prst="rightArrowCallout">
              <a:avLst>
                <a:gd fmla="val 9283" name="adj1"/>
                <a:gd fmla="val 13570" name="adj2"/>
                <a:gd fmla="val 16082" name="adj3"/>
                <a:gd fmla="val 81236" name="adj4"/>
              </a:avLst>
            </a:prstGeom>
            <a:solidFill>
              <a:srgbClr val="5515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3"/>
            <p:cNvSpPr/>
            <p:nvPr/>
          </p:nvSpPr>
          <p:spPr>
            <a:xfrm flipH="1" rot="10800000">
              <a:off x="4662018" y="1687411"/>
              <a:ext cx="1649400" cy="1769700"/>
            </a:xfrm>
            <a:prstGeom prst="snip1Rect">
              <a:avLst>
                <a:gd fmla="val 0" name="adj"/>
              </a:avLst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2" name="Google Shape;412;p33"/>
          <p:cNvGrpSpPr/>
          <p:nvPr/>
        </p:nvGrpSpPr>
        <p:grpSpPr>
          <a:xfrm>
            <a:off x="1349820" y="1628243"/>
            <a:ext cx="2240763" cy="1805040"/>
            <a:chOff x="1126863" y="2013875"/>
            <a:chExt cx="1944600" cy="1569600"/>
          </a:xfrm>
        </p:grpSpPr>
        <p:sp>
          <p:nvSpPr>
            <p:cNvPr id="413" name="Google Shape;413;p3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3"/>
            <p:cNvSpPr txBox="1"/>
            <p:nvPr/>
          </p:nvSpPr>
          <p:spPr>
            <a:xfrm>
              <a:off x="1351633" y="2256394"/>
              <a:ext cx="1451700" cy="10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This will allow us to do more input modulations while minimizing the amount of feedback and noise.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415" name="Google Shape;415;p33"/>
          <p:cNvGrpSpPr/>
          <p:nvPr/>
        </p:nvGrpSpPr>
        <p:grpSpPr>
          <a:xfrm>
            <a:off x="5208932" y="4063450"/>
            <a:ext cx="2373384" cy="1884933"/>
            <a:chOff x="1126863" y="2013875"/>
            <a:chExt cx="1944600" cy="1569600"/>
          </a:xfrm>
        </p:grpSpPr>
        <p:sp>
          <p:nvSpPr>
            <p:cNvPr id="416" name="Google Shape;416;p33"/>
            <p:cNvSpPr/>
            <p:nvPr/>
          </p:nvSpPr>
          <p:spPr>
            <a:xfrm>
              <a:off x="1126863" y="2013875"/>
              <a:ext cx="1944600" cy="1569600"/>
            </a:xfrm>
            <a:prstGeom prst="round2DiagRect">
              <a:avLst>
                <a:gd fmla="val 0" name="adj1"/>
                <a:gd fmla="val 17764" name="adj2"/>
              </a:avLst>
            </a:prstGeom>
            <a:solidFill>
              <a:srgbClr val="9225A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3"/>
            <p:cNvSpPr txBox="1"/>
            <p:nvPr/>
          </p:nvSpPr>
          <p:spPr>
            <a:xfrm>
              <a:off x="1351633" y="2256394"/>
              <a:ext cx="1451700" cy="1050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By using an external ADC and DAC, we minimize  the 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18" name="Google Shape;418;p33"/>
          <p:cNvSpPr txBox="1"/>
          <p:nvPr/>
        </p:nvSpPr>
        <p:spPr>
          <a:xfrm>
            <a:off x="5384625" y="1683174"/>
            <a:ext cx="2022000" cy="13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US" sz="1200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Standalone external ADC and DAC setup could be used</a:t>
            </a:r>
            <a:endParaRPr sz="1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7"/>
          <p:cNvSpPr txBox="1"/>
          <p:nvPr/>
        </p:nvSpPr>
        <p:spPr>
          <a:xfrm>
            <a:off x="773175" y="643325"/>
            <a:ext cx="32550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TEAM </a:t>
            </a:r>
            <a:endParaRPr sz="4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MEMBERS</a:t>
            </a:r>
            <a:endParaRPr i="0" sz="4000" u="none" cap="none" strike="noStrike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2" name="Google Shape;102;p17"/>
          <p:cNvSpPr txBox="1"/>
          <p:nvPr/>
        </p:nvSpPr>
        <p:spPr>
          <a:xfrm>
            <a:off x="773175" y="1769925"/>
            <a:ext cx="1702500" cy="54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Caveat"/>
                <a:ea typeface="Caveat"/>
                <a:cs typeface="Caveat"/>
                <a:sym typeface="Caveat"/>
              </a:rPr>
              <a:t>Team 16</a:t>
            </a:r>
            <a:endParaRPr sz="2400">
              <a:latin typeface="Caveat"/>
              <a:ea typeface="Caveat"/>
              <a:cs typeface="Caveat"/>
              <a:sym typeface="Caveat"/>
            </a:endParaRPr>
          </a:p>
        </p:txBody>
      </p:sp>
      <p:grpSp>
        <p:nvGrpSpPr>
          <p:cNvPr id="103" name="Google Shape;103;p17"/>
          <p:cNvGrpSpPr/>
          <p:nvPr/>
        </p:nvGrpSpPr>
        <p:grpSpPr>
          <a:xfrm>
            <a:off x="651200" y="2840807"/>
            <a:ext cx="1941958" cy="2244902"/>
            <a:chOff x="1118231" y="283725"/>
            <a:chExt cx="2090825" cy="2176980"/>
          </a:xfrm>
        </p:grpSpPr>
        <p:sp>
          <p:nvSpPr>
            <p:cNvPr id="104" name="Google Shape;104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JACOB BOWLES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07" name="Google Shape;107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Number Pad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09" name="Google Shape;109;p17"/>
          <p:cNvGrpSpPr/>
          <p:nvPr/>
        </p:nvGrpSpPr>
        <p:grpSpPr>
          <a:xfrm>
            <a:off x="2695137" y="2840807"/>
            <a:ext cx="1941958" cy="2244902"/>
            <a:chOff x="1118231" y="283725"/>
            <a:chExt cx="2090825" cy="2176980"/>
          </a:xfrm>
        </p:grpSpPr>
        <p:sp>
          <p:nvSpPr>
            <p:cNvPr id="110" name="Google Shape;110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JESSICA SOFKA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3" name="Google Shape;113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Mechanical Layout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15" name="Google Shape;115;p17"/>
          <p:cNvGrpSpPr/>
          <p:nvPr/>
        </p:nvGrpSpPr>
        <p:grpSpPr>
          <a:xfrm>
            <a:off x="4739073" y="2840807"/>
            <a:ext cx="1941958" cy="2244902"/>
            <a:chOff x="1118231" y="283725"/>
            <a:chExt cx="2090825" cy="2176980"/>
          </a:xfrm>
        </p:grpSpPr>
        <p:sp>
          <p:nvSpPr>
            <p:cNvPr id="116" name="Google Shape;116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NADINE NAJDAWI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19" name="Google Shape;119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In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grpSp>
        <p:nvGrpSpPr>
          <p:cNvPr id="121" name="Google Shape;121;p17"/>
          <p:cNvGrpSpPr/>
          <p:nvPr/>
        </p:nvGrpSpPr>
        <p:grpSpPr>
          <a:xfrm>
            <a:off x="6783010" y="2840807"/>
            <a:ext cx="1941958" cy="2244902"/>
            <a:chOff x="1118231" y="283725"/>
            <a:chExt cx="2090825" cy="2176980"/>
          </a:xfrm>
        </p:grpSpPr>
        <p:sp>
          <p:nvSpPr>
            <p:cNvPr id="122" name="Google Shape;122;p17"/>
            <p:cNvSpPr/>
            <p:nvPr/>
          </p:nvSpPr>
          <p:spPr>
            <a:xfrm>
              <a:off x="1178656" y="283725"/>
              <a:ext cx="2030400" cy="2075700"/>
            </a:xfrm>
            <a:prstGeom prst="rect">
              <a:avLst/>
            </a:prstGeom>
            <a:solidFill>
              <a:srgbClr val="701C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7"/>
            <p:cNvSpPr/>
            <p:nvPr/>
          </p:nvSpPr>
          <p:spPr>
            <a:xfrm>
              <a:off x="1118231" y="341749"/>
              <a:ext cx="2030400" cy="663000"/>
            </a:xfrm>
            <a:prstGeom prst="rect">
              <a:avLst/>
            </a:prstGeom>
            <a:solidFill>
              <a:srgbClr val="FFFFFF"/>
            </a:solidFill>
            <a:ln cap="flat" cmpd="sng" w="19050">
              <a:solidFill>
                <a:srgbClr val="761E8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7"/>
            <p:cNvSpPr/>
            <p:nvPr/>
          </p:nvSpPr>
          <p:spPr>
            <a:xfrm>
              <a:off x="1225917" y="471446"/>
              <a:ext cx="1815000" cy="389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200">
                  <a:solidFill>
                    <a:srgbClr val="761E86"/>
                  </a:solidFill>
                  <a:latin typeface="Raleway"/>
                  <a:ea typeface="Raleway"/>
                  <a:cs typeface="Raleway"/>
                  <a:sym typeface="Raleway"/>
                </a:rPr>
                <a:t>LENA VOYTEK</a:t>
              </a:r>
              <a:endParaRPr b="1" sz="1200">
                <a:solidFill>
                  <a:srgbClr val="761E86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  <p:sp>
          <p:nvSpPr>
            <p:cNvPr id="125" name="Google Shape;125;p17"/>
            <p:cNvSpPr/>
            <p:nvPr/>
          </p:nvSpPr>
          <p:spPr>
            <a:xfrm rot="5400000">
              <a:off x="1938871" y="978877"/>
              <a:ext cx="389100" cy="278100"/>
            </a:xfrm>
            <a:prstGeom prst="rightArrow">
              <a:avLst>
                <a:gd fmla="val 34239" name="adj1"/>
                <a:gd fmla="val 57035" name="adj2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7"/>
            <p:cNvSpPr/>
            <p:nvPr/>
          </p:nvSpPr>
          <p:spPr>
            <a:xfrm>
              <a:off x="1178638" y="1375305"/>
              <a:ext cx="2030400" cy="1085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Audio Out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Screen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>
                  <a:solidFill>
                    <a:srgbClr val="FFFFFF"/>
                  </a:solidFill>
                  <a:latin typeface="Raleway"/>
                  <a:ea typeface="Raleway"/>
                  <a:cs typeface="Raleway"/>
                  <a:sym typeface="Raleway"/>
                </a:rPr>
                <a:t>Wave Modulator</a:t>
              </a:r>
              <a:endParaRPr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8"/>
          <p:cNvSpPr txBox="1"/>
          <p:nvPr/>
        </p:nvSpPr>
        <p:spPr>
          <a:xfrm>
            <a:off x="4461675" y="744700"/>
            <a:ext cx="4163400" cy="54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modulation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is extremely common - especially in the entertainment and music industry. Benefits of this technique include everything from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quick audio fixes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to turning an off-tune singer to a pop virtuoso. 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AKA “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autotune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”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One of the biggest issues with voice modulation and 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amplification is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minimizing as much feedback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 as possible while providing a </a:t>
            </a:r>
            <a:r>
              <a:rPr lang="en-US" sz="22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clear output</a:t>
            </a:r>
            <a:r>
              <a:rPr lang="en-US" sz="20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 sz="20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2" name="Google Shape;132;p18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STATEMENT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OF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PROBLEM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3" name="Google Shape;13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150" y="3379425"/>
            <a:ext cx="2254200" cy="22542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4" name="Google Shape;134;p18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9"/>
          <p:cNvSpPr txBox="1"/>
          <p:nvPr/>
        </p:nvSpPr>
        <p:spPr>
          <a:xfrm>
            <a:off x="843750" y="4046150"/>
            <a:ext cx="7456500" cy="20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Voice Modulation</a:t>
            </a:r>
            <a:endParaRPr sz="19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The manipulation of pitch through wavelength modulation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Numpad for controlling voice effects for corresponding sound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492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04040"/>
              </a:buClr>
              <a:buSzPts val="1900"/>
              <a:buFont typeface="Raleway"/>
              <a:buChar char="○"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LCD Output for displaying voice control settings from numpad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0" name="Google Shape;14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0076" y="717938"/>
            <a:ext cx="3218450" cy="2650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PROPOSED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PROTOTYPE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SOLUTION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Google Shape;142;p19"/>
          <p:cNvSpPr txBox="1"/>
          <p:nvPr/>
        </p:nvSpPr>
        <p:spPr>
          <a:xfrm>
            <a:off x="188950" y="6391475"/>
            <a:ext cx="3615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JB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0"/>
          <p:cNvSpPr/>
          <p:nvPr/>
        </p:nvSpPr>
        <p:spPr>
          <a:xfrm>
            <a:off x="773175" y="1943775"/>
            <a:ext cx="7466700" cy="6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Adafruit Electret Microphone Amplifier - MAX9814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0" l="8116" r="8124" t="0"/>
          <a:stretch/>
        </p:blipFill>
        <p:spPr>
          <a:xfrm>
            <a:off x="773175" y="2284888"/>
            <a:ext cx="6014950" cy="326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75900" y="3007600"/>
            <a:ext cx="1500950" cy="2544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SENSOR </a:t>
            </a: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TYPES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1"/>
          <p:cNvSpPr/>
          <p:nvPr/>
        </p:nvSpPr>
        <p:spPr>
          <a:xfrm>
            <a:off x="735600" y="1867525"/>
            <a:ext cx="7672800" cy="6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4x4 Membrane Switch Matrix Keypad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7" name="Google Shape;15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0775" y="2507125"/>
            <a:ext cx="4659749" cy="37733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70525" y="3178750"/>
            <a:ext cx="3421075" cy="226769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1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SENSOR </a:t>
            </a: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TYPES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21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2"/>
          <p:cNvSpPr/>
          <p:nvPr/>
        </p:nvSpPr>
        <p:spPr>
          <a:xfrm>
            <a:off x="735600" y="2097425"/>
            <a:ext cx="7672800" cy="58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Sparkfun TRRS 3.5MM Audio Jack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6475" y="2855125"/>
            <a:ext cx="2933475" cy="293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175" y="3436825"/>
            <a:ext cx="4431350" cy="177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2"/>
          <p:cNvSpPr txBox="1"/>
          <p:nvPr/>
        </p:nvSpPr>
        <p:spPr>
          <a:xfrm>
            <a:off x="773175" y="643325"/>
            <a:ext cx="41493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OUTPUT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DEVICES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9" name="Google Shape;169;p22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3"/>
          <p:cNvSpPr/>
          <p:nvPr/>
        </p:nvSpPr>
        <p:spPr>
          <a:xfrm>
            <a:off x="735600" y="1930200"/>
            <a:ext cx="7672800" cy="71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Raleway"/>
                <a:ea typeface="Raleway"/>
                <a:cs typeface="Raleway"/>
                <a:sym typeface="Raleway"/>
              </a:rPr>
              <a:t>Adafruit Monochrome 1.3” 128x64 OLED graphical Display</a:t>
            </a:r>
            <a:endParaRPr sz="2000"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i="0" sz="2000" u="none" cap="none" strike="noStrike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5" name="Google Shape;17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1775" y="3224125"/>
            <a:ext cx="2526949" cy="1896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3175" y="2648700"/>
            <a:ext cx="4982343" cy="343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3"/>
          <p:cNvSpPr txBox="1"/>
          <p:nvPr/>
        </p:nvSpPr>
        <p:spPr>
          <a:xfrm>
            <a:off x="773175" y="643325"/>
            <a:ext cx="41493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OUTPUT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DEVICES</a:t>
            </a:r>
            <a:endParaRPr sz="40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8" name="Google Shape;178;p23"/>
          <p:cNvSpPr txBox="1"/>
          <p:nvPr/>
        </p:nvSpPr>
        <p:spPr>
          <a:xfrm>
            <a:off x="70475" y="6513775"/>
            <a:ext cx="3879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4"/>
          <p:cNvSpPr txBox="1"/>
          <p:nvPr/>
        </p:nvSpPr>
        <p:spPr>
          <a:xfrm>
            <a:off x="773175" y="643325"/>
            <a:ext cx="3688500" cy="14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SOFTWARE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latin typeface="Raleway"/>
                <a:ea typeface="Raleway"/>
                <a:cs typeface="Raleway"/>
                <a:sym typeface="Raleway"/>
              </a:rPr>
              <a:t>FUNCTIONS</a:t>
            </a:r>
            <a:endParaRPr sz="4000">
              <a:solidFill>
                <a:srgbClr val="674EA7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4" name="Google Shape;184;p24"/>
          <p:cNvSpPr txBox="1"/>
          <p:nvPr/>
        </p:nvSpPr>
        <p:spPr>
          <a:xfrm>
            <a:off x="840825" y="2429250"/>
            <a:ext cx="3553200" cy="368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audioOut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Modulates the frequency and volume of that data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PWM to manipulate audio input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screen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Displays images on OLED screen using I2C write command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5" name="Google Shape;185;p24"/>
          <p:cNvSpPr txBox="1"/>
          <p:nvPr/>
        </p:nvSpPr>
        <p:spPr>
          <a:xfrm>
            <a:off x="5008175" y="1781325"/>
            <a:ext cx="3483300" cy="468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audioIn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Takes in audio using a microphone amp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Uses ADC to convert analog inputs at 76.9 kHz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numPad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Controlling voice effects for corresponding sound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>
                <a:solidFill>
                  <a:srgbClr val="674EA7"/>
                </a:solidFill>
                <a:latin typeface="Raleway"/>
                <a:ea typeface="Raleway"/>
                <a:cs typeface="Raleway"/>
                <a:sym typeface="Raleway"/>
              </a:rPr>
              <a:t>timer</a:t>
            </a:r>
            <a:endParaRPr sz="24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>
                <a:solidFill>
                  <a:srgbClr val="404040"/>
                </a:solidFill>
                <a:latin typeface="Raleway"/>
                <a:ea typeface="Raleway"/>
                <a:cs typeface="Raleway"/>
                <a:sym typeface="Raleway"/>
              </a:rPr>
              <a:t>Implements a precise millisecond delay</a:t>
            </a:r>
            <a:endParaRPr sz="1900">
              <a:solidFill>
                <a:srgbClr val="40404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24"/>
          <p:cNvSpPr txBox="1"/>
          <p:nvPr/>
        </p:nvSpPr>
        <p:spPr>
          <a:xfrm>
            <a:off x="188950" y="6391475"/>
            <a:ext cx="7218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N, L, JB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Office Theme">
  <a:themeElements>
    <a:clrScheme name="Custom 1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3498DB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